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84" r:id="rId4"/>
    <p:sldId id="288" r:id="rId5"/>
    <p:sldId id="285" r:id="rId6"/>
    <p:sldId id="286" r:id="rId7"/>
    <p:sldId id="287" r:id="rId8"/>
    <p:sldId id="266" r:id="rId9"/>
  </p:sldIdLst>
  <p:sldSz cx="12190413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2430" autoAdjust="0"/>
  </p:normalViewPr>
  <p:slideViewPr>
    <p:cSldViewPr>
      <p:cViewPr>
        <p:scale>
          <a:sx n="60" d="100"/>
          <a:sy n="60" d="100"/>
        </p:scale>
        <p:origin x="-1002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266B-2C44-412B-9A21-B4CCE0F2817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05E0-DE34-4DB8-AC19-D1052DA6DF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05E0-DE34-4DB8-AC19-D1052DA6DFA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EA13-02D1-4503-99A2-4E93A122F1CD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AF8A-E6A1-4A16-8DC4-3393757BD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Giuseppe\Desktop\Slide1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iuseppe\Desktop\Slide2.m4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iuseppe\Desktop\Slide3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jpeg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png"/><Relationship Id="rId38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audio" Target="file:///C:\Users\Giuseppe\Desktop\Slide4.m4a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iuseppe\Desktop\Slide5.m4a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9.png"/><Relationship Id="rId1" Type="http://schemas.openxmlformats.org/officeDocument/2006/relationships/audio" Target="file:///C:\Users\Giuseppe\Desktop\Slide6.m4a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iuseppe\Desktop\Slide7.m4a" TargetMode="Externa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Giuseppe\Desktop\Slide8.m4a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12C39-93E0-400E-A0E4-7E397028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30" y="1988840"/>
            <a:ext cx="9611720" cy="1466652"/>
          </a:xfrm>
        </p:spPr>
        <p:txBody>
          <a:bodyPr>
            <a:normAutofit/>
          </a:bodyPr>
          <a:lstStyle/>
          <a:p>
            <a:pPr algn="r"/>
            <a:r>
              <a:rPr lang="en-US" sz="2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The activities of the IAPG - International Association for Promoting Geoethics: status and future perspectives</a:t>
            </a:r>
            <a:endParaRPr lang="en-CA" sz="26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74" y="3789040"/>
            <a:ext cx="6264696" cy="2736304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Giuseppe Di Capua</a:t>
            </a:r>
          </a:p>
          <a:p>
            <a:r>
              <a:rPr lang="en-CA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giuseppe.dicapua@ingv.it</a:t>
            </a:r>
          </a:p>
          <a:p>
            <a:endParaRPr lang="en-CA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CA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Silvia Peppoloni</a:t>
            </a:r>
          </a:p>
          <a:p>
            <a:r>
              <a:rPr lang="en-CA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silvia.peppoloni@ingv.it</a:t>
            </a:r>
          </a:p>
          <a:p>
            <a:endParaRPr lang="en-CA" sz="18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" name="Immagine 7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2379" y="3717032"/>
            <a:ext cx="5361460" cy="259228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ABAFE4CB-FB37-42A1-BE5E-2B451267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5281" y="174812"/>
            <a:ext cx="6399967" cy="1331259"/>
          </a:xfrm>
        </p:spPr>
        <p:txBody>
          <a:bodyPr/>
          <a:lstStyle/>
          <a:p>
            <a:pPr algn="l">
              <a:lnSpc>
                <a:spcPct val="89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j-cs"/>
              </a:rPr>
              <a:t>Session EOS4.2</a:t>
            </a:r>
          </a:p>
          <a:p>
            <a:pPr algn="l">
              <a:lnSpc>
                <a:spcPct val="89000"/>
              </a:lnSpc>
              <a:spcBef>
                <a:spcPct val="0"/>
              </a:spcBef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+mj-cs"/>
            </a:endParaRPr>
          </a:p>
          <a:p>
            <a:pPr algn="l">
              <a:lnSpc>
                <a:spcPct val="89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j-cs"/>
              </a:rPr>
              <a:t>Geoethics: Geosciences serving Society</a:t>
            </a:r>
          </a:p>
          <a:p>
            <a:pPr algn="l">
              <a:lnSpc>
                <a:spcPct val="89000"/>
              </a:lnSpc>
              <a:spcBef>
                <a:spcPct val="0"/>
              </a:spcBef>
            </a:pP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+mj-cs"/>
            </a:endParaRPr>
          </a:p>
          <a:p>
            <a:pPr algn="l">
              <a:lnSpc>
                <a:spcPct val="89000"/>
              </a:lnSpc>
              <a:spcBef>
                <a:spcPct val="0"/>
              </a:spcBef>
            </a:pPr>
            <a:r>
              <a:rPr lang="en-US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j-cs"/>
              </a:rPr>
              <a:t>26 April 2021</a:t>
            </a:r>
            <a:endParaRPr lang="en-US" sz="16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j-cs"/>
            </a:endParaRPr>
          </a:p>
        </p:txBody>
      </p:sp>
      <p:pic>
        <p:nvPicPr>
          <p:cNvPr id="11" name="Picture 2" descr="vEGU21 | Phidia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1"/>
            <a:ext cx="2409399" cy="150607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352213" y="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Slide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11351790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1773144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11448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9577064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The IAPG: Mission, Status, Organization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67614" y="44624"/>
            <a:ext cx="1553935" cy="751334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 bwMode="auto">
          <a:xfrm>
            <a:off x="996541" y="2420888"/>
            <a:ext cx="6389481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Founded in 2012 (34</a:t>
            </a:r>
            <a:r>
              <a:rPr lang="en-US" altLang="en-US" sz="1600" b="1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</a:t>
            </a:r>
            <a:r>
              <a:rPr lang="en-US" alt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IGC, Brisbane, Australia)</a:t>
            </a:r>
            <a:endParaRPr lang="en-US" altLang="en-US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564542" y="2555984"/>
            <a:ext cx="288032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ottotitolo 2"/>
          <p:cNvSpPr txBox="1">
            <a:spLocks/>
          </p:cNvSpPr>
          <p:nvPr/>
        </p:nvSpPr>
        <p:spPr bwMode="auto">
          <a:xfrm>
            <a:off x="996542" y="2852936"/>
            <a:ext cx="6735543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eaLnBrk="1" hangingPunct="1">
              <a:spcBef>
                <a:spcPct val="20000"/>
              </a:spcBef>
              <a:buFont typeface="Arial" charset="0"/>
              <a:buNone/>
              <a:defRPr b="1">
                <a:solidFill>
                  <a:srgbClr val="0066CC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Scientific, non-governmental, non-political </a:t>
            </a:r>
            <a:r>
              <a:rPr lang="en-U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organization</a:t>
            </a:r>
            <a:endParaRPr lang="en-US" altLang="en-US" sz="16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64542" y="2996952"/>
            <a:ext cx="288032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ottotitolo 2"/>
          <p:cNvSpPr txBox="1">
            <a:spLocks/>
          </p:cNvSpPr>
          <p:nvPr/>
        </p:nvSpPr>
        <p:spPr bwMode="auto">
          <a:xfrm>
            <a:off x="996542" y="3284984"/>
            <a:ext cx="3761681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Legally registered as NGO</a:t>
            </a:r>
            <a:endParaRPr lang="en-US" altLang="en-US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564542" y="3429000"/>
            <a:ext cx="288032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1430" y="3068960"/>
            <a:ext cx="37141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2647625" y="4698221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Executive</a:t>
            </a:r>
          </a:p>
          <a:p>
            <a:pPr algn="ctr"/>
            <a:r>
              <a:rPr lang="en-US" sz="1600" b="1" dirty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Council 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416499" y="4698737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General</a:t>
            </a:r>
          </a:p>
          <a:p>
            <a:pPr algn="ctr"/>
            <a:r>
              <a:rPr lang="en-US" sz="1600" b="1" dirty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Assembly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183438" y="5733256"/>
            <a:ext cx="3629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IAPG Head Office, c/o INGV, Rome, Italy</a:t>
            </a:r>
            <a:endParaRPr lang="it-IT" sz="1200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Sottotitolo 2"/>
          <p:cNvSpPr txBox="1">
            <a:spLocks/>
          </p:cNvSpPr>
          <p:nvPr/>
        </p:nvSpPr>
        <p:spPr bwMode="auto">
          <a:xfrm>
            <a:off x="982589" y="3783961"/>
            <a:ext cx="7128841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More than 2660 members in 130 countries on 5 continents</a:t>
            </a:r>
            <a:endParaRPr lang="en-US" altLang="en-US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50590" y="3927977"/>
            <a:ext cx="288032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2638819" y="5697352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32</a:t>
            </a:r>
          </a:p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National Sections</a:t>
            </a:r>
            <a:endParaRPr lang="en-US" sz="1600" b="1" dirty="0">
              <a:solidFill>
                <a:schemeClr val="lt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417812" y="5697352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Board of Experts &amp; Delegates</a:t>
            </a:r>
            <a:endParaRPr lang="en-US" sz="1600" b="1" dirty="0">
              <a:solidFill>
                <a:schemeClr val="lt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196805" y="4689240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Early Career Scientists Team</a:t>
            </a:r>
            <a:endParaRPr lang="en-US" sz="1600" b="1" dirty="0">
              <a:solidFill>
                <a:schemeClr val="lt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196805" y="5697352"/>
            <a:ext cx="1626593" cy="9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Task </a:t>
            </a:r>
          </a:p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Verdana" pitchFamily="34" charset="0"/>
                <a:ea typeface="Verdana" pitchFamily="34" charset="0"/>
              </a:rPr>
              <a:t>Groups</a:t>
            </a:r>
            <a:endParaRPr lang="en-US" sz="1600" b="1" dirty="0">
              <a:solidFill>
                <a:schemeClr val="lt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uppo 31"/>
          <p:cNvGrpSpPr/>
          <p:nvPr/>
        </p:nvGrpSpPr>
        <p:grpSpPr>
          <a:xfrm>
            <a:off x="406574" y="1196752"/>
            <a:ext cx="10873208" cy="1080120"/>
            <a:chOff x="406574" y="1196752"/>
            <a:chExt cx="10873208" cy="1152128"/>
          </a:xfrm>
        </p:grpSpPr>
        <p:sp>
          <p:nvSpPr>
            <p:cNvPr id="30" name="Rettangolo arrotondato 29"/>
            <p:cNvSpPr/>
            <p:nvPr/>
          </p:nvSpPr>
          <p:spPr>
            <a:xfrm>
              <a:off x="406574" y="1196752"/>
              <a:ext cx="10873208" cy="11521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615674" y="1340768"/>
              <a:ext cx="10245908" cy="73702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anchor="ctr"/>
            <a:lstStyle/>
            <a:p>
              <a:pPr algn="just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A multidisciplinary platform for widening the discussion and creating awareness about values and problems of ethics applied to the geosciences.</a:t>
              </a:r>
              <a:endPara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33" name="Rettangolo 32"/>
          <p:cNvSpPr/>
          <p:nvPr/>
        </p:nvSpPr>
        <p:spPr>
          <a:xfrm>
            <a:off x="190550" y="5373216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Organization</a:t>
            </a:r>
          </a:p>
        </p:txBody>
      </p:sp>
      <p:pic>
        <p:nvPicPr>
          <p:cNvPr id="34" name="Slide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1084773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3780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3096344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Topics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92999" y="44624"/>
            <a:ext cx="1553935" cy="751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Gruppo 81"/>
          <p:cNvGrpSpPr/>
          <p:nvPr/>
        </p:nvGrpSpPr>
        <p:grpSpPr>
          <a:xfrm>
            <a:off x="4295006" y="404664"/>
            <a:ext cx="7632848" cy="1080120"/>
            <a:chOff x="406574" y="1196752"/>
            <a:chExt cx="10873208" cy="1152128"/>
          </a:xfrm>
        </p:grpSpPr>
        <p:sp>
          <p:nvSpPr>
            <p:cNvPr id="83" name="Rettangolo arrotondato 82"/>
            <p:cNvSpPr/>
            <p:nvPr/>
          </p:nvSpPr>
          <p:spPr>
            <a:xfrm>
              <a:off x="406574" y="1196752"/>
              <a:ext cx="10873208" cy="11521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615674" y="1340768"/>
              <a:ext cx="10245908" cy="73702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anchor="ctr"/>
            <a:lstStyle/>
            <a:p>
              <a:pPr algn="just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IAPG works for developing theoretical and practical activities covering a wide range of contents:</a:t>
              </a:r>
              <a:endPara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uppo 112"/>
          <p:cNvGrpSpPr/>
          <p:nvPr/>
        </p:nvGrpSpPr>
        <p:grpSpPr>
          <a:xfrm>
            <a:off x="262558" y="1850400"/>
            <a:ext cx="11737304" cy="4392000"/>
            <a:chOff x="262558" y="1850400"/>
            <a:chExt cx="11737304" cy="4392000"/>
          </a:xfrm>
        </p:grpSpPr>
        <p:sp>
          <p:nvSpPr>
            <p:cNvPr id="81" name="Rettangolo 80"/>
            <p:cNvSpPr/>
            <p:nvPr/>
          </p:nvSpPr>
          <p:spPr>
            <a:xfrm>
              <a:off x="550590" y="1850400"/>
              <a:ext cx="5400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philosophy of geosciences and history of geosciences thinking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550808" y="2638800"/>
              <a:ext cx="5400000" cy="586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research integrity, professionalism in geosciences, working climate issues and related aspects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550808" y="3279600"/>
              <a:ext cx="5400000" cy="586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geoethics in georisks and disaster risk reduction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550808" y="3738518"/>
              <a:ext cx="540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responsible georesource management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550808" y="4221088"/>
              <a:ext cx="5400000" cy="586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ethical and social aspects in geo-education and geoscience communication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550808" y="4797152"/>
              <a:ext cx="5400000" cy="86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geoethics applied to different geoscience fields including economic geology, paleontology, forensic geology, and medical geology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550808" y="5655600"/>
              <a:ext cx="5400000" cy="586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ethical and societal relevance of geoheritage and geodiversity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6599262" y="1851695"/>
              <a:ext cx="540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sociological aspects in geosciences and geoscience-society-policy interface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6598808" y="2636912"/>
              <a:ext cx="5400000" cy="583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geosciences for sustainable and responsible development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6598808" y="3277848"/>
              <a:ext cx="5400000" cy="583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geoethical implications in global and local changes of socio-ecological systems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6598808" y="3997928"/>
              <a:ext cx="540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ethics in geoengineering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6598808" y="4429976"/>
              <a:ext cx="5400000" cy="583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ethical issues in climate change and ocean science studies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6598808" y="5078048"/>
              <a:ext cx="5400000" cy="583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ethical implications in geoscience data life cycle and big data</a:t>
              </a:r>
              <a:endParaRPr lang="it-IT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6598808" y="5654112"/>
              <a:ext cx="5400000" cy="583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ethical and social matters in the international geoscience cooperation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99" name="Ovale 98"/>
            <p:cNvSpPr/>
            <p:nvPr/>
          </p:nvSpPr>
          <p:spPr>
            <a:xfrm>
              <a:off x="262558" y="1988840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e 99"/>
            <p:cNvSpPr/>
            <p:nvPr/>
          </p:nvSpPr>
          <p:spPr>
            <a:xfrm>
              <a:off x="262558" y="2780928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e 100"/>
            <p:cNvSpPr/>
            <p:nvPr/>
          </p:nvSpPr>
          <p:spPr>
            <a:xfrm>
              <a:off x="262558" y="3356992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e 101"/>
            <p:cNvSpPr/>
            <p:nvPr/>
          </p:nvSpPr>
          <p:spPr>
            <a:xfrm>
              <a:off x="262558" y="3789040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e 102"/>
            <p:cNvSpPr/>
            <p:nvPr/>
          </p:nvSpPr>
          <p:spPr>
            <a:xfrm>
              <a:off x="262558" y="4437112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e 103"/>
            <p:cNvSpPr/>
            <p:nvPr/>
          </p:nvSpPr>
          <p:spPr>
            <a:xfrm>
              <a:off x="262558" y="5085184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e 104"/>
            <p:cNvSpPr/>
            <p:nvPr/>
          </p:nvSpPr>
          <p:spPr>
            <a:xfrm>
              <a:off x="262558" y="5805264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e 105"/>
            <p:cNvSpPr/>
            <p:nvPr/>
          </p:nvSpPr>
          <p:spPr>
            <a:xfrm>
              <a:off x="6311230" y="1988840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e 106"/>
            <p:cNvSpPr/>
            <p:nvPr/>
          </p:nvSpPr>
          <p:spPr>
            <a:xfrm>
              <a:off x="6311230" y="2780928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e 107"/>
            <p:cNvSpPr/>
            <p:nvPr/>
          </p:nvSpPr>
          <p:spPr>
            <a:xfrm>
              <a:off x="6311230" y="3429000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e 108"/>
            <p:cNvSpPr/>
            <p:nvPr/>
          </p:nvSpPr>
          <p:spPr>
            <a:xfrm>
              <a:off x="6311230" y="4077072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e 109"/>
            <p:cNvSpPr/>
            <p:nvPr/>
          </p:nvSpPr>
          <p:spPr>
            <a:xfrm>
              <a:off x="6311230" y="4581128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e 110"/>
            <p:cNvSpPr/>
            <p:nvPr/>
          </p:nvSpPr>
          <p:spPr>
            <a:xfrm>
              <a:off x="6311230" y="5229200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e 111"/>
            <p:cNvSpPr/>
            <p:nvPr/>
          </p:nvSpPr>
          <p:spPr>
            <a:xfrm>
              <a:off x="6311230" y="5877272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Slide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077572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4896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3096344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Networking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886" y="44624"/>
            <a:ext cx="1553935" cy="751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ottotitolo 2"/>
          <p:cNvSpPr txBox="1">
            <a:spLocks/>
          </p:cNvSpPr>
          <p:nvPr/>
        </p:nvSpPr>
        <p:spPr bwMode="auto">
          <a:xfrm>
            <a:off x="2182274" y="2612581"/>
            <a:ext cx="1813336" cy="58114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affiliations</a:t>
            </a:r>
            <a:endParaRPr lang="en-US" altLang="en-US" sz="21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Sottotitolo 2"/>
          <p:cNvSpPr txBox="1">
            <a:spLocks/>
          </p:cNvSpPr>
          <p:nvPr/>
        </p:nvSpPr>
        <p:spPr bwMode="auto">
          <a:xfrm>
            <a:off x="4846571" y="2612581"/>
            <a:ext cx="2342429" cy="58114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buFont typeface="Arial" charset="0"/>
              <a:buNone/>
              <a:defRPr sz="22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dirty="0">
                <a:latin typeface="Verdana" pitchFamily="34" charset="0"/>
                <a:ea typeface="Verdana" pitchFamily="34" charset="0"/>
              </a:rPr>
              <a:t>agreements</a:t>
            </a:r>
          </a:p>
        </p:txBody>
      </p:sp>
      <p:sp>
        <p:nvSpPr>
          <p:cNvPr id="35" name="Sottotitolo 2"/>
          <p:cNvSpPr txBox="1">
            <a:spLocks/>
          </p:cNvSpPr>
          <p:nvPr/>
        </p:nvSpPr>
        <p:spPr bwMode="auto">
          <a:xfrm>
            <a:off x="7859732" y="2612580"/>
            <a:ext cx="2099406" cy="581143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buFont typeface="Arial" charset="0"/>
              <a:buNone/>
              <a:defRPr sz="22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sz="2100" dirty="0">
                <a:latin typeface="Verdana" pitchFamily="34" charset="0"/>
                <a:ea typeface="Verdana" pitchFamily="34" charset="0"/>
              </a:rPr>
              <a:t>partnerships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2182274" y="1775630"/>
            <a:ext cx="181333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7</a:t>
            </a:r>
            <a:endParaRPr lang="it-IT" sz="4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846570" y="177281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25</a:t>
            </a:r>
            <a:endParaRPr lang="it-IT" sz="4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899170" y="1781583"/>
            <a:ext cx="205439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5</a:t>
            </a:r>
            <a:endParaRPr lang="it-IT" sz="4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5812" y="5314592"/>
            <a:ext cx="1904972" cy="5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1576" y="4460971"/>
            <a:ext cx="1378170" cy="4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ttore 1 40"/>
          <p:cNvCxnSpPr/>
          <p:nvPr/>
        </p:nvCxnSpPr>
        <p:spPr>
          <a:xfrm>
            <a:off x="4486530" y="3501008"/>
            <a:ext cx="0" cy="28083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7582874" y="3501008"/>
            <a:ext cx="0" cy="28083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6210" y="3374927"/>
            <a:ext cx="1760315" cy="9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3944" y="5154455"/>
            <a:ext cx="548763" cy="5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1839" y="4508510"/>
            <a:ext cx="1339737" cy="6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62665" y="5965769"/>
            <a:ext cx="1964197" cy="4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4362" y="5844503"/>
            <a:ext cx="536215" cy="536215"/>
          </a:xfrm>
          <a:prstGeom prst="rect">
            <a:avLst/>
          </a:prstGeom>
        </p:spPr>
      </p:pic>
      <p:pic>
        <p:nvPicPr>
          <p:cNvPr id="48" name="Picture 3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48485" y="3462671"/>
            <a:ext cx="521023" cy="5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95042" y="4149080"/>
            <a:ext cx="995369" cy="3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11066" y="3573016"/>
            <a:ext cx="888596" cy="5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01567" y="3398387"/>
            <a:ext cx="660179" cy="4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4962" y="3987053"/>
            <a:ext cx="522067" cy="5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158938" y="4725144"/>
            <a:ext cx="1944216" cy="159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po 51"/>
          <p:cNvGrpSpPr/>
          <p:nvPr/>
        </p:nvGrpSpPr>
        <p:grpSpPr>
          <a:xfrm>
            <a:off x="4630546" y="3358862"/>
            <a:ext cx="2952328" cy="3094474"/>
            <a:chOff x="3275856" y="3502878"/>
            <a:chExt cx="2952328" cy="3094474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6228184" y="3645024"/>
              <a:ext cx="0" cy="280831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365" y="3502878"/>
              <a:ext cx="708838" cy="41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6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79" y="4097158"/>
              <a:ext cx="698523" cy="29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215" y="3556071"/>
              <a:ext cx="879244" cy="333380"/>
            </a:xfrm>
            <a:prstGeom prst="rect">
              <a:avLst/>
            </a:prstGeom>
          </p:spPr>
        </p:pic>
        <p:pic>
          <p:nvPicPr>
            <p:cNvPr id="59" name="Picture 40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50333"/>
              <a:ext cx="616796" cy="32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4" descr="https://static.wixstatic.com/media/5195a5_009ca45d7fe04622b25c2366c0907463~mv2.png/v1/fill/w_179,h_175,al_c,q_80,usm_0.66_1.00_0.01/5195a5_009ca45d7fe04622b25c2366c0907463~mv2.webp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407" y="3556071"/>
              <a:ext cx="420754" cy="4113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5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013176"/>
              <a:ext cx="41518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4509120"/>
              <a:ext cx="659382" cy="485117"/>
            </a:xfrm>
            <a:prstGeom prst="rect">
              <a:avLst/>
            </a:prstGeom>
          </p:spPr>
        </p:pic>
        <p:pic>
          <p:nvPicPr>
            <p:cNvPr id="63" name="Picture 49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581128"/>
              <a:ext cx="495877" cy="37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4869160"/>
              <a:ext cx="1080120" cy="345430"/>
            </a:xfrm>
            <a:prstGeom prst="rect">
              <a:avLst/>
            </a:prstGeom>
          </p:spPr>
        </p:pic>
        <p:pic>
          <p:nvPicPr>
            <p:cNvPr id="65" name="Picture 53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193" y="4060378"/>
              <a:ext cx="711287" cy="37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54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229200"/>
              <a:ext cx="338983" cy="37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55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661248"/>
              <a:ext cx="806231" cy="32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56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805264"/>
              <a:ext cx="1160065" cy="24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57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386" y="6237312"/>
              <a:ext cx="704678" cy="31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58"/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937" y="6264473"/>
              <a:ext cx="349734" cy="33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9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562" y="6237312"/>
              <a:ext cx="500392" cy="35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60"/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198" y="6234507"/>
              <a:ext cx="463179" cy="29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61530"/>
              <a:ext cx="827679" cy="33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Immagine 73" descr="GSAf_logo.png"/>
            <p:cNvPicPr>
              <a:picLocks noChangeAspect="1"/>
            </p:cNvPicPr>
            <p:nvPr/>
          </p:nvPicPr>
          <p:blipFill>
            <a:blip r:embed="rId36" cstate="screen"/>
            <a:stretch>
              <a:fillRect/>
            </a:stretch>
          </p:blipFill>
          <p:spPr>
            <a:xfrm>
              <a:off x="4499992" y="5085184"/>
              <a:ext cx="502171" cy="502171"/>
            </a:xfrm>
            <a:prstGeom prst="rect">
              <a:avLst/>
            </a:prstGeom>
          </p:spPr>
        </p:pic>
        <p:pic>
          <p:nvPicPr>
            <p:cNvPr id="75" name="Immagine 74" descr="MJD_logow108h108.png"/>
            <p:cNvPicPr>
              <a:picLocks noChangeAspect="1"/>
            </p:cNvPicPr>
            <p:nvPr/>
          </p:nvPicPr>
          <p:blipFill>
            <a:blip r:embed="rId37" cstate="screen"/>
            <a:stretch>
              <a:fillRect/>
            </a:stretch>
          </p:blipFill>
          <p:spPr>
            <a:xfrm>
              <a:off x="5641841" y="5229201"/>
              <a:ext cx="432048" cy="432048"/>
            </a:xfrm>
            <a:prstGeom prst="rect">
              <a:avLst/>
            </a:prstGeom>
          </p:spPr>
        </p:pic>
        <p:pic>
          <p:nvPicPr>
            <p:cNvPr id="76" name="Immagine 75" descr="TMMOB.jpg"/>
            <p:cNvPicPr>
              <a:picLocks noChangeAspect="1"/>
            </p:cNvPicPr>
            <p:nvPr/>
          </p:nvPicPr>
          <p:blipFill>
            <a:blip r:embed="rId38" cstate="screen"/>
            <a:stretch>
              <a:fillRect/>
            </a:stretch>
          </p:blipFill>
          <p:spPr>
            <a:xfrm>
              <a:off x="5148064" y="5301208"/>
              <a:ext cx="377407" cy="432048"/>
            </a:xfrm>
            <a:prstGeom prst="rect">
              <a:avLst/>
            </a:prstGeom>
          </p:spPr>
        </p:pic>
        <p:pic>
          <p:nvPicPr>
            <p:cNvPr id="77" name="Picture 5" descr="International Association for Promoting Geoethics (IAPG) - Official Blo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>
              <a:off x="5436096" y="5733256"/>
              <a:ext cx="434310" cy="432048"/>
            </a:xfrm>
            <a:prstGeom prst="rect">
              <a:avLst/>
            </a:prstGeom>
            <a:noFill/>
          </p:spPr>
        </p:pic>
      </p:grpSp>
      <p:grpSp>
        <p:nvGrpSpPr>
          <p:cNvPr id="3" name="Gruppo 77"/>
          <p:cNvGrpSpPr/>
          <p:nvPr/>
        </p:nvGrpSpPr>
        <p:grpSpPr>
          <a:xfrm>
            <a:off x="5591151" y="404664"/>
            <a:ext cx="6264696" cy="1080120"/>
            <a:chOff x="406574" y="1196752"/>
            <a:chExt cx="10873208" cy="1152128"/>
          </a:xfrm>
        </p:grpSpPr>
        <p:sp>
          <p:nvSpPr>
            <p:cNvPr id="79" name="Rettangolo arrotondato 78"/>
            <p:cNvSpPr/>
            <p:nvPr/>
          </p:nvSpPr>
          <p:spPr>
            <a:xfrm>
              <a:off x="406574" y="1196752"/>
              <a:ext cx="10873208" cy="11521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615674" y="1340768"/>
              <a:ext cx="10245908" cy="73702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2000" tIns="72000" rIns="72000" bIns="72000" anchor="ctr"/>
            <a:lstStyle/>
            <a:p>
              <a:pPr algn="just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IAPG promotes geoethics through the international cooperation with Associations, Organizations and Institutions</a:t>
              </a:r>
            </a:p>
          </p:txBody>
        </p:sp>
      </p:grpSp>
      <p:pic>
        <p:nvPicPr>
          <p:cNvPr id="54" name="Slide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0" cstate="screen"/>
          <a:stretch>
            <a:fillRect/>
          </a:stretch>
        </p:blipFill>
        <p:spPr>
          <a:xfrm>
            <a:off x="1099175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6840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4968552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Strategy 2019-2022</a:t>
            </a:r>
          </a:p>
          <a:p>
            <a:pPr lvl="0">
              <a:spcBef>
                <a:spcPct val="20000"/>
              </a:spcBef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17335" y="44624"/>
            <a:ext cx="1553935" cy="751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Ovale 53"/>
          <p:cNvSpPr/>
          <p:nvPr/>
        </p:nvSpPr>
        <p:spPr>
          <a:xfrm>
            <a:off x="5889947" y="2711292"/>
            <a:ext cx="2160588" cy="216058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8" name="Freccia a destra 77"/>
          <p:cNvSpPr/>
          <p:nvPr/>
        </p:nvSpPr>
        <p:spPr>
          <a:xfrm rot="19118931">
            <a:off x="7744147" y="2535079"/>
            <a:ext cx="719138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4485556" y="57332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Publications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2" name="Freccia a destra 81"/>
          <p:cNvSpPr/>
          <p:nvPr/>
        </p:nvSpPr>
        <p:spPr>
          <a:xfrm rot="3211484">
            <a:off x="7502053" y="4785361"/>
            <a:ext cx="719137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8301980" y="2951946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Conferences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4" name="Freccia a destra 83"/>
          <p:cNvSpPr/>
          <p:nvPr/>
        </p:nvSpPr>
        <p:spPr>
          <a:xfrm rot="13882433">
            <a:off x="5586803" y="2423333"/>
            <a:ext cx="720725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3441948" y="1775138"/>
            <a:ext cx="2736304" cy="4770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Networking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8266484" y="4293096"/>
            <a:ext cx="2736304" cy="4770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Society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7" name="Freccia a destra 86"/>
          <p:cNvSpPr/>
          <p:nvPr/>
        </p:nvSpPr>
        <p:spPr>
          <a:xfrm rot="21001327">
            <a:off x="8138724" y="3356617"/>
            <a:ext cx="720725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7690420" y="1988840"/>
            <a:ext cx="2736304" cy="4770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Lectures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9" name="Freccia a destra 88"/>
          <p:cNvSpPr/>
          <p:nvPr/>
        </p:nvSpPr>
        <p:spPr>
          <a:xfrm rot="16200000">
            <a:off x="6609879" y="2062971"/>
            <a:ext cx="720725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5879156" y="1271082"/>
            <a:ext cx="2088232" cy="4770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Projects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1" name="Immagine 9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42804" y="2855308"/>
            <a:ext cx="1791632" cy="1800150"/>
          </a:xfrm>
          <a:prstGeom prst="ellipse">
            <a:avLst/>
          </a:prstGeom>
        </p:spPr>
      </p:pic>
      <p:sp>
        <p:nvSpPr>
          <p:cNvPr id="92" name="Freccia a destra 91"/>
          <p:cNvSpPr/>
          <p:nvPr/>
        </p:nvSpPr>
        <p:spPr>
          <a:xfrm rot="6236278">
            <a:off x="6347802" y="5088101"/>
            <a:ext cx="719137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7618412" y="5157192"/>
            <a:ext cx="2567161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School </a:t>
            </a:r>
            <a:endParaRPr lang="en-GB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on Geoethics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4" name="Freccia a destra 93"/>
          <p:cNvSpPr/>
          <p:nvPr/>
        </p:nvSpPr>
        <p:spPr>
          <a:xfrm rot="1070131">
            <a:off x="8027260" y="4179392"/>
            <a:ext cx="720725" cy="4318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5" name="Rettangolo 94"/>
          <p:cNvSpPr/>
          <p:nvPr/>
        </p:nvSpPr>
        <p:spPr>
          <a:xfrm>
            <a:off x="514078" y="3068960"/>
            <a:ext cx="2963366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SpringerBriefs </a:t>
            </a:r>
            <a:r>
              <a:rPr lang="en-GB" sz="25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n Geoethics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478582" y="4365104"/>
            <a:ext cx="443902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5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Journal of Geoethics and Social Geosciences</a:t>
            </a:r>
            <a:endParaRPr lang="it-IT" sz="25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97" name="Connettore 4 38"/>
          <p:cNvCxnSpPr>
            <a:stCxn id="95" idx="3"/>
            <a:endCxn id="81" idx="0"/>
          </p:cNvCxnSpPr>
          <p:nvPr/>
        </p:nvCxnSpPr>
        <p:spPr>
          <a:xfrm>
            <a:off x="3477444" y="3499847"/>
            <a:ext cx="2268252" cy="2233409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4 38"/>
          <p:cNvCxnSpPr>
            <a:stCxn id="96" idx="2"/>
            <a:endCxn id="81" idx="1"/>
          </p:cNvCxnSpPr>
          <p:nvPr/>
        </p:nvCxnSpPr>
        <p:spPr>
          <a:xfrm rot="16200000" flipH="1">
            <a:off x="3219372" y="4705598"/>
            <a:ext cx="744905" cy="1787463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180" y="5229200"/>
            <a:ext cx="1160143" cy="11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Slide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1091974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5040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4968552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Publications</a:t>
            </a:r>
          </a:p>
          <a:p>
            <a:pPr lvl="0">
              <a:spcBef>
                <a:spcPct val="20000"/>
              </a:spcBef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17135" y="44624"/>
            <a:ext cx="1553935" cy="751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196752"/>
            <a:ext cx="12734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62480" y="1196752"/>
            <a:ext cx="133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38756" y="1196752"/>
            <a:ext cx="124363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98596" y="1196752"/>
            <a:ext cx="133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24"/>
          <p:cNvGrpSpPr/>
          <p:nvPr/>
        </p:nvGrpSpPr>
        <p:grpSpPr>
          <a:xfrm>
            <a:off x="346268" y="1196752"/>
            <a:ext cx="1266825" cy="2376264"/>
            <a:chOff x="323528" y="1340768"/>
            <a:chExt cx="1266825" cy="2376264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23528" y="1340768"/>
              <a:ext cx="12668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Sottotitolo 2"/>
            <p:cNvSpPr txBox="1">
              <a:spLocks/>
            </p:cNvSpPr>
            <p:nvPr/>
          </p:nvSpPr>
          <p:spPr bwMode="auto">
            <a:xfrm>
              <a:off x="539552" y="3284984"/>
              <a:ext cx="72008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it-IT"/>
              </a:defPPr>
              <a:lvl1pPr algn="just" eaLnBrk="1" hangingPunct="1">
                <a:spcBef>
                  <a:spcPct val="20000"/>
                </a:spcBef>
                <a:buFont typeface="Arial" charset="0"/>
                <a:buNone/>
                <a:defRPr sz="1400" b="1">
                  <a:solidFill>
                    <a:srgbClr val="0066CC"/>
                  </a:solidFill>
                  <a:latin typeface="Arial Rounded MT Bold" panose="020F0704030504030204" pitchFamily="34" charset="0"/>
                  <a:cs typeface="Arial" charset="0"/>
                </a:defRPr>
              </a:lvl1pPr>
              <a:lvl2pPr>
                <a:defRPr>
                  <a:latin typeface="Arial" charset="0"/>
                  <a:cs typeface="Arial" charset="0"/>
                </a:defRPr>
              </a:lvl2pPr>
              <a:lvl3pPr>
                <a:defRPr>
                  <a:latin typeface="Arial" charset="0"/>
                  <a:cs typeface="Arial" charset="0"/>
                </a:defRPr>
              </a:lvl3pPr>
              <a:lvl4pPr>
                <a:defRPr>
                  <a:latin typeface="Arial" charset="0"/>
                  <a:cs typeface="Arial" charset="0"/>
                </a:defRPr>
              </a:lvl4pPr>
              <a:lvl5pPr>
                <a:defRPr>
                  <a:latin typeface="Arial" charset="0"/>
                  <a:cs typeface="Arial" charset="0"/>
                </a:defRPr>
              </a:lvl5pPr>
              <a:lvl6pPr>
                <a:defRPr>
                  <a:latin typeface="Arial" charset="0"/>
                  <a:cs typeface="Arial" charset="0"/>
                </a:defRPr>
              </a:lvl6pPr>
              <a:lvl7pPr>
                <a:defRPr>
                  <a:latin typeface="Arial" charset="0"/>
                  <a:cs typeface="Arial" charset="0"/>
                </a:defRPr>
              </a:lvl7pPr>
              <a:lvl8pPr>
                <a:defRPr>
                  <a:latin typeface="Arial" charset="0"/>
                  <a:cs typeface="Arial" charset="0"/>
                </a:defRPr>
              </a:lvl8pPr>
              <a:lvl9pPr>
                <a:defRPr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it-IT" altLang="en-US" smtClean="0">
                  <a:latin typeface="Verdana" pitchFamily="34" charset="0"/>
                  <a:ea typeface="Verdana" pitchFamily="34" charset="0"/>
                </a:rPr>
                <a:t>2012</a:t>
              </a: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86428" y="1196752"/>
            <a:ext cx="136022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ottotitolo 2"/>
          <p:cNvSpPr txBox="1">
            <a:spLocks/>
          </p:cNvSpPr>
          <p:nvPr/>
        </p:nvSpPr>
        <p:spPr bwMode="auto">
          <a:xfrm>
            <a:off x="2146468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2014</a:t>
            </a:r>
          </a:p>
        </p:txBody>
      </p:sp>
      <p:sp>
        <p:nvSpPr>
          <p:cNvPr id="38" name="Sottotitolo 2"/>
          <p:cNvSpPr txBox="1">
            <a:spLocks/>
          </p:cNvSpPr>
          <p:nvPr/>
        </p:nvSpPr>
        <p:spPr bwMode="auto">
          <a:xfrm>
            <a:off x="3586628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2014</a:t>
            </a:r>
          </a:p>
        </p:txBody>
      </p:sp>
      <p:sp>
        <p:nvSpPr>
          <p:cNvPr id="39" name="Sottotitolo 2"/>
          <p:cNvSpPr txBox="1">
            <a:spLocks/>
          </p:cNvSpPr>
          <p:nvPr/>
        </p:nvSpPr>
        <p:spPr bwMode="auto">
          <a:xfrm>
            <a:off x="5026788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2015</a:t>
            </a:r>
          </a:p>
        </p:txBody>
      </p:sp>
      <p:sp>
        <p:nvSpPr>
          <p:cNvPr id="40" name="Sottotitolo 2"/>
          <p:cNvSpPr txBox="1">
            <a:spLocks/>
          </p:cNvSpPr>
          <p:nvPr/>
        </p:nvSpPr>
        <p:spPr bwMode="auto">
          <a:xfrm>
            <a:off x="6394940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2017</a:t>
            </a:r>
          </a:p>
        </p:txBody>
      </p:sp>
      <p:sp>
        <p:nvSpPr>
          <p:cNvPr id="41" name="Sottotitolo 2"/>
          <p:cNvSpPr txBox="1">
            <a:spLocks/>
          </p:cNvSpPr>
          <p:nvPr/>
        </p:nvSpPr>
        <p:spPr bwMode="auto">
          <a:xfrm>
            <a:off x="7835100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2018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542" y="1196752"/>
            <a:ext cx="1275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ottotitolo 2"/>
          <p:cNvSpPr txBox="1">
            <a:spLocks/>
          </p:cNvSpPr>
          <p:nvPr/>
        </p:nvSpPr>
        <p:spPr bwMode="auto">
          <a:xfrm>
            <a:off x="9335566" y="3140968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2019</a:t>
            </a:r>
          </a:p>
        </p:txBody>
      </p:sp>
      <p:sp>
        <p:nvSpPr>
          <p:cNvPr id="44" name="Sottotitolo 2"/>
          <p:cNvSpPr txBox="1">
            <a:spLocks/>
          </p:cNvSpPr>
          <p:nvPr/>
        </p:nvSpPr>
        <p:spPr bwMode="auto">
          <a:xfrm>
            <a:off x="6516216" y="580526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2021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35696" y="3861048"/>
            <a:ext cx="12734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ottotitolo 2"/>
          <p:cNvSpPr txBox="1">
            <a:spLocks/>
          </p:cNvSpPr>
          <p:nvPr/>
        </p:nvSpPr>
        <p:spPr bwMode="auto">
          <a:xfrm>
            <a:off x="2123728" y="580526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dirty="0" smtClean="0">
                <a:latin typeface="Verdana" pitchFamily="34" charset="0"/>
                <a:ea typeface="Verdana" pitchFamily="34" charset="0"/>
              </a:rPr>
              <a:t>2020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347864" y="3861048"/>
            <a:ext cx="12734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ottotitolo 2"/>
          <p:cNvSpPr txBox="1">
            <a:spLocks/>
          </p:cNvSpPr>
          <p:nvPr/>
        </p:nvSpPr>
        <p:spPr bwMode="auto">
          <a:xfrm>
            <a:off x="3635896" y="580526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2021</a:t>
            </a: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228184" y="3861048"/>
            <a:ext cx="1267742" cy="180000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50" name="Sottotitolo 2"/>
          <p:cNvSpPr txBox="1">
            <a:spLocks/>
          </p:cNvSpPr>
          <p:nvPr/>
        </p:nvSpPr>
        <p:spPr bwMode="auto">
          <a:xfrm>
            <a:off x="5076056" y="580526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smtClean="0">
                <a:latin typeface="Verdana" pitchFamily="34" charset="0"/>
                <a:ea typeface="Verdana" pitchFamily="34" charset="0"/>
              </a:rPr>
              <a:t>2021</a:t>
            </a: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88024" y="3861048"/>
            <a:ext cx="128351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Connettore 2 52"/>
          <p:cNvCxnSpPr/>
          <p:nvPr/>
        </p:nvCxnSpPr>
        <p:spPr>
          <a:xfrm>
            <a:off x="395536" y="3140968"/>
            <a:ext cx="1044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323528" y="5805264"/>
            <a:ext cx="856895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501" y="6165360"/>
            <a:ext cx="53145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65360"/>
            <a:ext cx="53145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829" y="6165304"/>
            <a:ext cx="53145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06574" y="3861048"/>
            <a:ext cx="11896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Sottotitolo 2"/>
          <p:cNvSpPr txBox="1">
            <a:spLocks/>
          </p:cNvSpPr>
          <p:nvPr/>
        </p:nvSpPr>
        <p:spPr bwMode="auto">
          <a:xfrm>
            <a:off x="622598" y="5805264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 algn="just" eaLnBrk="1" hangingPunct="1">
              <a:spcBef>
                <a:spcPct val="20000"/>
              </a:spcBef>
              <a:buFont typeface="Arial" charset="0"/>
              <a:buNone/>
              <a:defRPr sz="1400" b="1">
                <a:solidFill>
                  <a:srgbClr val="0066CC"/>
                </a:solidFill>
                <a:latin typeface="Arial Rounded MT Bold" panose="020F0704030504030204" pitchFamily="34" charset="0"/>
                <a:cs typeface="Arial" charset="0"/>
              </a:defRPr>
            </a:lvl1pPr>
            <a:lvl2pPr>
              <a:defRPr>
                <a:latin typeface="Arial" charset="0"/>
                <a:cs typeface="Arial" charset="0"/>
              </a:defRPr>
            </a:lvl2pPr>
            <a:lvl3pPr>
              <a:defRPr>
                <a:latin typeface="Arial" charset="0"/>
                <a:cs typeface="Arial" charset="0"/>
              </a:defRPr>
            </a:lvl3pPr>
            <a:lvl4pPr>
              <a:defRPr>
                <a:latin typeface="Arial" charset="0"/>
                <a:cs typeface="Arial" charset="0"/>
              </a:defRPr>
            </a:lvl4pPr>
            <a:lvl5pPr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en-US" dirty="0" smtClean="0">
                <a:latin typeface="Verdana" pitchFamily="34" charset="0"/>
                <a:ea typeface="Verdana" pitchFamily="34" charset="0"/>
              </a:rPr>
              <a:t>2020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8039422" y="4221088"/>
            <a:ext cx="295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4 new books</a:t>
            </a:r>
          </a:p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in preparation</a:t>
            </a:r>
          </a:p>
        </p:txBody>
      </p:sp>
      <p:pic>
        <p:nvPicPr>
          <p:cNvPr id="61" name="Immagine 60" descr="Exclamation-Mark-Symbol-PNG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0703718" y="3645024"/>
            <a:ext cx="1142790" cy="1981250"/>
          </a:xfrm>
          <a:prstGeom prst="rect">
            <a:avLst/>
          </a:prstGeom>
        </p:spPr>
      </p:pic>
      <p:pic>
        <p:nvPicPr>
          <p:cNvPr id="54" name="Slide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screen"/>
          <a:stretch>
            <a:fillRect/>
          </a:stretch>
        </p:blipFill>
        <p:spPr>
          <a:xfrm>
            <a:off x="1091974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0" y="908720"/>
            <a:ext cx="9288000" cy="0"/>
          </a:xfrm>
          <a:prstGeom prst="line">
            <a:avLst/>
          </a:prstGeom>
          <a:ln w="635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46534" y="136832"/>
            <a:ext cx="7488832" cy="6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IAPG website and social media</a:t>
            </a:r>
          </a:p>
          <a:p>
            <a:pPr lvl="0">
              <a:spcBef>
                <a:spcPct val="20000"/>
              </a:spcBef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7" name="Immagine 6" descr="logo IAPG_without backgroun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07374" y="44624"/>
            <a:ext cx="1553935" cy="7513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ttangolo 51"/>
          <p:cNvSpPr/>
          <p:nvPr/>
        </p:nvSpPr>
        <p:spPr>
          <a:xfrm>
            <a:off x="3788777" y="5796553"/>
            <a:ext cx="4682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www.geoethics.org</a:t>
            </a:r>
            <a:endParaRPr lang="en-US" sz="3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Sottotitolo 2"/>
          <p:cNvSpPr txBox="1">
            <a:spLocks/>
          </p:cNvSpPr>
          <p:nvPr/>
        </p:nvSpPr>
        <p:spPr bwMode="auto">
          <a:xfrm>
            <a:off x="947029" y="1052736"/>
            <a:ext cx="2486067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Who we are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2" name="Ovale 61"/>
          <p:cNvSpPr/>
          <p:nvPr/>
        </p:nvSpPr>
        <p:spPr>
          <a:xfrm>
            <a:off x="479030" y="1196752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3" name="Sottotitolo 2"/>
          <p:cNvSpPr txBox="1">
            <a:spLocks/>
          </p:cNvSpPr>
          <p:nvPr/>
        </p:nvSpPr>
        <p:spPr bwMode="auto">
          <a:xfrm>
            <a:off x="947029" y="1598233"/>
            <a:ext cx="2486065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Organization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4" name="Ovale 63"/>
          <p:cNvSpPr/>
          <p:nvPr/>
        </p:nvSpPr>
        <p:spPr>
          <a:xfrm>
            <a:off x="479030" y="1736752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5" name="Sottotitolo 2"/>
          <p:cNvSpPr txBox="1">
            <a:spLocks/>
          </p:cNvSpPr>
          <p:nvPr/>
        </p:nvSpPr>
        <p:spPr bwMode="auto">
          <a:xfrm>
            <a:off x="941062" y="3280265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Publications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6" name="Ovale 65"/>
          <p:cNvSpPr/>
          <p:nvPr/>
        </p:nvSpPr>
        <p:spPr>
          <a:xfrm>
            <a:off x="479030" y="3429360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7" name="Sottotitolo 2"/>
          <p:cNvSpPr txBox="1">
            <a:spLocks/>
          </p:cNvSpPr>
          <p:nvPr/>
        </p:nvSpPr>
        <p:spPr bwMode="auto">
          <a:xfrm>
            <a:off x="947030" y="3830961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Tools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8" name="Ovale 67"/>
          <p:cNvSpPr/>
          <p:nvPr/>
        </p:nvSpPr>
        <p:spPr>
          <a:xfrm>
            <a:off x="479030" y="3969360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9" name="Sottotitolo 2"/>
          <p:cNvSpPr txBox="1">
            <a:spLocks/>
          </p:cNvSpPr>
          <p:nvPr/>
        </p:nvSpPr>
        <p:spPr bwMode="auto">
          <a:xfrm>
            <a:off x="947030" y="4407025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Events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" name="Ovale 69"/>
          <p:cNvSpPr/>
          <p:nvPr/>
        </p:nvSpPr>
        <p:spPr>
          <a:xfrm>
            <a:off x="479030" y="4509360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" name="Sottotitolo 2"/>
          <p:cNvSpPr txBox="1">
            <a:spLocks/>
          </p:cNvSpPr>
          <p:nvPr/>
        </p:nvSpPr>
        <p:spPr bwMode="auto">
          <a:xfrm>
            <a:off x="947030" y="5440625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Links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479030" y="5584281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3" name="Sottotitolo 2"/>
          <p:cNvSpPr txBox="1">
            <a:spLocks/>
          </p:cNvSpPr>
          <p:nvPr/>
        </p:nvSpPr>
        <p:spPr bwMode="auto">
          <a:xfrm>
            <a:off x="947030" y="4869160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Membership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4" name="Ovale 73"/>
          <p:cNvSpPr/>
          <p:nvPr/>
        </p:nvSpPr>
        <p:spPr>
          <a:xfrm>
            <a:off x="479030" y="5048760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5" name="Sottotitolo 2"/>
          <p:cNvSpPr txBox="1">
            <a:spLocks/>
          </p:cNvSpPr>
          <p:nvPr/>
        </p:nvSpPr>
        <p:spPr bwMode="auto">
          <a:xfrm>
            <a:off x="947030" y="5944201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Contact us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6" name="Ovale 75"/>
          <p:cNvSpPr/>
          <p:nvPr/>
        </p:nvSpPr>
        <p:spPr>
          <a:xfrm>
            <a:off x="479030" y="6088217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7" name="Sottotitolo 2"/>
          <p:cNvSpPr txBox="1">
            <a:spLocks/>
          </p:cNvSpPr>
          <p:nvPr/>
        </p:nvSpPr>
        <p:spPr bwMode="auto">
          <a:xfrm>
            <a:off x="946582" y="2709760"/>
            <a:ext cx="2486066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Projects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8" name="Ovale 77"/>
          <p:cNvSpPr/>
          <p:nvPr/>
        </p:nvSpPr>
        <p:spPr>
          <a:xfrm>
            <a:off x="478582" y="2853656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51951" y="1154168"/>
            <a:ext cx="3987471" cy="45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Sottotitolo 2"/>
          <p:cNvSpPr txBox="1">
            <a:spLocks/>
          </p:cNvSpPr>
          <p:nvPr/>
        </p:nvSpPr>
        <p:spPr bwMode="auto">
          <a:xfrm>
            <a:off x="947031" y="2132856"/>
            <a:ext cx="2915927" cy="58114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</a:rPr>
              <a:t>School on Geoethics</a:t>
            </a:r>
            <a:endParaRPr lang="en-US" altLang="en-US" b="1" dirty="0">
              <a:solidFill>
                <a:srgbClr val="0066CC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1" name="Ovale 80"/>
          <p:cNvSpPr/>
          <p:nvPr/>
        </p:nvSpPr>
        <p:spPr>
          <a:xfrm>
            <a:off x="479031" y="2276752"/>
            <a:ext cx="343888" cy="28803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3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47943">
            <a:off x="8404202" y="3162497"/>
            <a:ext cx="3474982" cy="10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Slide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1084773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12C39-93E0-400E-A0E4-7E397028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12976"/>
            <a:ext cx="12190413" cy="720080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Thanks for yoUr attention</a:t>
            </a:r>
            <a:endParaRPr lang="en-US" sz="360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40" y="4509120"/>
            <a:ext cx="5518800" cy="158417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Giuseppe Di Capua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Istituto Nazionale di Geofisica e Vulcanologia</a:t>
            </a:r>
          </a:p>
          <a:p>
            <a:pPr algn="ctr"/>
            <a:endParaRPr lang="it-IT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giuseppe.dicapua@ingv.it</a:t>
            </a:r>
          </a:p>
        </p:txBody>
      </p:sp>
      <p:pic>
        <p:nvPicPr>
          <p:cNvPr id="8" name="Immagine 7" descr="logo IAPG_without backgroun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4511" y="116632"/>
            <a:ext cx="4914671" cy="2376264"/>
          </a:xfrm>
          <a:prstGeom prst="rect">
            <a:avLst/>
          </a:prstGeom>
        </p:spPr>
      </p:pic>
      <p:pic>
        <p:nvPicPr>
          <p:cNvPr id="7" name="Picture 2" descr="vEGU21 | Phidia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9342" y="116896"/>
            <a:ext cx="3528392" cy="2205533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32E9A8-B797-4651-B0D8-31946835C7F3}"/>
              </a:ext>
            </a:extLst>
          </p:cNvPr>
          <p:cNvSpPr txBox="1">
            <a:spLocks/>
          </p:cNvSpPr>
          <p:nvPr/>
        </p:nvSpPr>
        <p:spPr>
          <a:xfrm>
            <a:off x="6193030" y="4509120"/>
            <a:ext cx="551880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Silvia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 Peppoloni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Istituto Nazionale di Geofisica e Vulcanologia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silvia.peppoloni@ingv.it</a:t>
            </a:r>
          </a:p>
        </p:txBody>
      </p:sp>
      <p:pic>
        <p:nvPicPr>
          <p:cNvPr id="10" name="Slide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11623054" y="6093296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35179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1773144"/>
      </p:ext>
    </p:extLst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362</Words>
  <Application>Microsoft Office PowerPoint</Application>
  <PresentationFormat>Personalizzato</PresentationFormat>
  <Paragraphs>102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The activities of the IAPG - International Association for Promoting Geoethics: status and future perspectives</vt:lpstr>
      <vt:lpstr>Diapositiva 2</vt:lpstr>
      <vt:lpstr>Diapositiva 3</vt:lpstr>
      <vt:lpstr>Diapositiva 4</vt:lpstr>
      <vt:lpstr>Diapositiva 5</vt:lpstr>
      <vt:lpstr>Diapositiva 6</vt:lpstr>
      <vt:lpstr>Diapositiva 7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???</dc:creator>
  <cp:lastModifiedBy>???</cp:lastModifiedBy>
  <cp:revision>171</cp:revision>
  <dcterms:created xsi:type="dcterms:W3CDTF">2021-04-13T16:02:11Z</dcterms:created>
  <dcterms:modified xsi:type="dcterms:W3CDTF">2021-04-19T11:02:48Z</dcterms:modified>
</cp:coreProperties>
</file>